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72" r:id="rId10"/>
    <p:sldId id="264" r:id="rId11"/>
    <p:sldId id="265" r:id="rId12"/>
    <p:sldId id="267" r:id="rId13"/>
    <p:sldId id="268" r:id="rId14"/>
    <p:sldId id="271" r:id="rId15"/>
    <p:sldId id="270" r:id="rId16"/>
    <p:sldId id="266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98852A-72AA-4DC4-B56C-37A1FADE86A0}" type="datetimeFigureOut">
              <a:rPr lang="en-CA" smtClean="0"/>
              <a:t>05/04/2017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12094D-C669-4105-A3D2-FF7A2DE9F25A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4677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http://listverse.com/2012/11/14/top-10-amazing-uses-for-sound/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2094D-C669-4105-A3D2-FF7A2DE9F25A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455419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https://www.youtube.com/watch?v=imoxDcn2Sgo</a:t>
            </a:r>
          </a:p>
          <a:p>
            <a:r>
              <a:rPr lang="en-CA" dirty="0" smtClean="0"/>
              <a:t>https://www.youtube.com/watch?v=a3RfULw7aAY</a:t>
            </a:r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2094D-C669-4105-A3D2-FF7A2DE9F25A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15349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 dirty="0" smtClean="0"/>
              <a:t>https://www.youtube.com/watch?v=fSfc21RDkbw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12094D-C669-4105-A3D2-FF7A2DE9F25A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47597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0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CA"/>
          </a:p>
        </p:txBody>
      </p:sp>
      <p:pic>
        <p:nvPicPr>
          <p:cNvPr id="1026" name="Picture 2" descr="C:\Users\cschaub\Desktop\SFU PDP\Sir Winston Churchill Secondary\Waves\Sound\musical-not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99064"/>
            <a:ext cx="9144000" cy="344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cschaub\Desktop\SFU PDP\Sir Winston Churchill Secondary\Waves\Sound\7ihsGHx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28600"/>
            <a:ext cx="8572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329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CA" dirty="0" smtClean="0"/>
              <a:t>Properties of Sound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1"/>
            <a:ext cx="8229600" cy="1066800"/>
          </a:xfrm>
        </p:spPr>
        <p:txBody>
          <a:bodyPr/>
          <a:lstStyle/>
          <a:p>
            <a:pPr marL="0" indent="0" algn="ctr">
              <a:buNone/>
            </a:pPr>
            <a:r>
              <a:rPr lang="en-CA" dirty="0" smtClean="0"/>
              <a:t>Velocity of sound in air depends on the temperature of the air.</a:t>
            </a:r>
            <a:endParaRPr lang="en-CA" dirty="0"/>
          </a:p>
        </p:txBody>
      </p:sp>
      <p:pic>
        <p:nvPicPr>
          <p:cNvPr id="6146" name="Picture 2" descr="C:\Users\cschaub\Desktop\SFU PDP\Sir Winston Churchill Secondary\Waves\Sound\sound-temperatur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362200"/>
            <a:ext cx="3600451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572000" y="3848100"/>
            <a:ext cx="4038600" cy="114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CA" sz="7200" dirty="0" smtClean="0"/>
              <a:t>343 m/s</a:t>
            </a:r>
            <a:endParaRPr lang="en-CA" sz="7200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4572000" y="2438400"/>
            <a:ext cx="4038600" cy="114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CA" sz="7200" dirty="0" smtClean="0"/>
              <a:t>358 m/s</a:t>
            </a:r>
            <a:endParaRPr lang="en-CA" sz="7200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0" y="5334000"/>
            <a:ext cx="4038600" cy="114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CA" sz="7200" dirty="0" smtClean="0"/>
              <a:t>330 m/s</a:t>
            </a:r>
            <a:endParaRPr lang="en-CA" sz="7200" dirty="0"/>
          </a:p>
        </p:txBody>
      </p:sp>
    </p:spTree>
    <p:extLst>
      <p:ext uri="{BB962C8B-B14F-4D97-AF65-F5344CB8AC3E}">
        <p14:creationId xmlns:p14="http://schemas.microsoft.com/office/powerpoint/2010/main" val="238361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Properties of Sound</a:t>
            </a:r>
            <a:endParaRPr lang="en-CA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95942" y="1371600"/>
            <a:ext cx="8719458" cy="121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CA" dirty="0" smtClean="0"/>
              <a:t>The velocity of sound in solids and liquids is faster than in gases.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260271" y="2286000"/>
            <a:ext cx="2590800" cy="121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7200" dirty="0" smtClean="0">
                <a:solidFill>
                  <a:srgbClr val="FF0000"/>
                </a:solidFill>
              </a:rPr>
              <a:t>WHY?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95942" y="3352800"/>
            <a:ext cx="8719458" cy="121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CA" dirty="0" smtClean="0"/>
              <a:t>The particles in solids and liquids are more tightly packed than in gases.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5942" y="4724400"/>
            <a:ext cx="8719458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CA" dirty="0" smtClean="0">
                <a:solidFill>
                  <a:srgbClr val="FF0000"/>
                </a:solidFill>
              </a:rPr>
              <a:t>Does sound travel faster or slower in outer space?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9871" y="5410200"/>
            <a:ext cx="8719458" cy="121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CA" dirty="0" smtClean="0"/>
              <a:t>Sound cannot travel in a vacuum because longitudinal waves require a medium.</a:t>
            </a:r>
          </a:p>
        </p:txBody>
      </p:sp>
    </p:spTree>
    <p:extLst>
      <p:ext uri="{BB962C8B-B14F-4D97-AF65-F5344CB8AC3E}">
        <p14:creationId xmlns:p14="http://schemas.microsoft.com/office/powerpoint/2010/main" val="4193799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1771"/>
            <a:ext cx="8229600" cy="868362"/>
          </a:xfrm>
        </p:spPr>
        <p:txBody>
          <a:bodyPr/>
          <a:lstStyle/>
          <a:p>
            <a:r>
              <a:rPr lang="en-CA" dirty="0" smtClean="0"/>
              <a:t>Doppler Shift (Towards detector)</a:t>
            </a:r>
            <a:endParaRPr lang="en-CA" dirty="0"/>
          </a:p>
        </p:txBody>
      </p:sp>
      <p:pic>
        <p:nvPicPr>
          <p:cNvPr id="7170" name="Picture 2" descr="C:\Users\cschaub\Desktop\SFU PDP\Sir Winston Churchill Secondary\Waves\Sound\downlo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491439"/>
            <a:ext cx="3952875" cy="218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cschaub\Desktop\SFU PDP\Sir Winston Churchill Secondary\Waves\Sound\downloa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4315100"/>
            <a:ext cx="4075953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-1" y="762000"/>
            <a:ext cx="9143999" cy="27432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b="1" dirty="0" smtClean="0"/>
              <a:t>Doppler Shift</a:t>
            </a:r>
            <a:r>
              <a:rPr lang="en-CA" dirty="0" smtClean="0"/>
              <a:t>: When a sound source is moving </a:t>
            </a:r>
            <a:r>
              <a:rPr lang="en-CA" u="sng" dirty="0" smtClean="0"/>
              <a:t>toward</a:t>
            </a:r>
            <a:r>
              <a:rPr lang="en-CA" dirty="0" smtClean="0"/>
              <a:t> the sound detector (D), waves are crowded into the smaller space between the source and detector. The wavelength is shortened to </a:t>
            </a:r>
            <a:r>
              <a:rPr lang="el-GR" dirty="0" smtClean="0"/>
              <a:t>λ</a:t>
            </a:r>
            <a:r>
              <a:rPr lang="en-CA" baseline="-25000" dirty="0" smtClean="0"/>
              <a:t>1 </a:t>
            </a:r>
            <a:r>
              <a:rPr lang="en-CA" dirty="0" smtClean="0"/>
              <a:t>. The velocity of the waves does not change so the frequency of the detected sound increases.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113314" y="4800600"/>
            <a:ext cx="5334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dirty="0" smtClean="0"/>
              <a:t>λ</a:t>
            </a:r>
            <a:r>
              <a:rPr lang="en-CA" baseline="-25000" dirty="0" smtClean="0"/>
              <a:t>1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952500" y="4800600"/>
            <a:ext cx="5334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dirty="0" smtClean="0"/>
              <a:t>λ</a:t>
            </a:r>
            <a:r>
              <a:rPr lang="en-CA" baseline="-25000" dirty="0" smtClean="0"/>
              <a:t>2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8382000" y="4974769"/>
            <a:ext cx="5334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dirty="0" smtClean="0"/>
              <a:t>λ</a:t>
            </a:r>
            <a:r>
              <a:rPr lang="en-CA" baseline="-25000" dirty="0" smtClean="0"/>
              <a:t>1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7162800" y="6067700"/>
            <a:ext cx="5334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dirty="0" smtClean="0"/>
              <a:t>λ</a:t>
            </a:r>
            <a:r>
              <a:rPr lang="en-CA" baseline="-25000" dirty="0" smtClean="0"/>
              <a:t>2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170714" y="6067700"/>
            <a:ext cx="5334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dirty="0" smtClean="0"/>
              <a:t>λ</a:t>
            </a:r>
            <a:r>
              <a:rPr lang="en-CA" baseline="-25000" dirty="0"/>
              <a:t>o</a:t>
            </a:r>
            <a:endParaRPr lang="en-CA" baseline="-25000" dirty="0" smtClean="0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114800" y="5257800"/>
            <a:ext cx="5334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 smtClean="0"/>
              <a:t>D</a:t>
            </a:r>
            <a:endParaRPr lang="en-CA" baseline="-25000" dirty="0" smtClean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-38101" y="5257800"/>
            <a:ext cx="5334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 smtClean="0"/>
              <a:t>C</a:t>
            </a:r>
            <a:endParaRPr lang="en-CA" baseline="-250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5779632" y="3348439"/>
                <a:ext cx="1334181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CA" sz="3200" i="1">
                        <a:latin typeface="Cambria Math"/>
                      </a:rPr>
                      <m:t>𝑣</m:t>
                    </m:r>
                    <m:r>
                      <a:rPr lang="en-CA" sz="3200" i="1">
                        <a:latin typeface="Cambria Math"/>
                      </a:rPr>
                      <m:t>=</m:t>
                    </m:r>
                    <m:r>
                      <a:rPr lang="en-CA" sz="3200" i="1">
                        <a:latin typeface="Cambria Math"/>
                        <a:ea typeface="Cambria Math"/>
                      </a:rPr>
                      <m:t>𝜆</m:t>
                    </m:r>
                  </m:oMath>
                </a14:m>
                <a:r>
                  <a:rPr lang="en-CA" sz="3200" dirty="0"/>
                  <a:t>f</a:t>
                </a: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9632" y="3348439"/>
                <a:ext cx="1334181" cy="584775"/>
              </a:xfrm>
              <a:prstGeom prst="rect">
                <a:avLst/>
              </a:prstGeom>
              <a:blipFill rotWithShape="1">
                <a:blip r:embed="rId4"/>
                <a:stretch>
                  <a:fillRect t="-12500" r="-8219" b="-34375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/>
          <p:cNvCxnSpPr/>
          <p:nvPr/>
        </p:nvCxnSpPr>
        <p:spPr>
          <a:xfrm>
            <a:off x="6694713" y="3853544"/>
            <a:ext cx="0" cy="30043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6934199" y="3821302"/>
            <a:ext cx="0" cy="3048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5714999" y="3246109"/>
            <a:ext cx="1524000" cy="962301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9130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1771"/>
            <a:ext cx="8229600" cy="868362"/>
          </a:xfrm>
        </p:spPr>
        <p:txBody>
          <a:bodyPr/>
          <a:lstStyle/>
          <a:p>
            <a:r>
              <a:rPr lang="en-CA" dirty="0" smtClean="0"/>
              <a:t>Doppler Shift (Away from detector)</a:t>
            </a:r>
            <a:endParaRPr lang="en-CA" dirty="0"/>
          </a:p>
        </p:txBody>
      </p:sp>
      <p:pic>
        <p:nvPicPr>
          <p:cNvPr id="7170" name="Picture 2" descr="C:\Users\cschaub\Desktop\SFU PDP\Sir Winston Churchill Secondary\Waves\Sound\downlo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491439"/>
            <a:ext cx="3952875" cy="2185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cschaub\Desktop\SFU PDP\Sir Winston Churchill Secondary\Waves\Sound\downloa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99" y="4315100"/>
            <a:ext cx="4075953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-1" y="762000"/>
            <a:ext cx="9143999" cy="27432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b="1" dirty="0" smtClean="0"/>
              <a:t>Doppler Shift</a:t>
            </a:r>
            <a:r>
              <a:rPr lang="en-CA" dirty="0" smtClean="0"/>
              <a:t>: When a sound source is moving </a:t>
            </a:r>
            <a:r>
              <a:rPr lang="en-CA" u="sng" dirty="0" smtClean="0"/>
              <a:t>away</a:t>
            </a:r>
            <a:r>
              <a:rPr lang="en-CA" dirty="0" smtClean="0"/>
              <a:t> from the sound detector (D), waves are spread into the larger space between the source and detector. The wavelength is _________ to </a:t>
            </a:r>
            <a:r>
              <a:rPr lang="el-GR" dirty="0" smtClean="0"/>
              <a:t>λ</a:t>
            </a:r>
            <a:r>
              <a:rPr lang="en-CA" baseline="-25000" dirty="0" smtClean="0"/>
              <a:t>2 </a:t>
            </a:r>
            <a:r>
              <a:rPr lang="en-CA" dirty="0" smtClean="0"/>
              <a:t>. The velocity of the waves does not change so the frequency of the detected sound _________.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113314" y="4800600"/>
            <a:ext cx="5334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dirty="0" smtClean="0"/>
              <a:t>λ</a:t>
            </a:r>
            <a:r>
              <a:rPr lang="en-CA" baseline="-25000" dirty="0" smtClean="0"/>
              <a:t>1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952500" y="4800600"/>
            <a:ext cx="5334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dirty="0" smtClean="0"/>
              <a:t>λ</a:t>
            </a:r>
            <a:r>
              <a:rPr lang="en-CA" baseline="-25000" dirty="0" smtClean="0"/>
              <a:t>2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8382000" y="4974769"/>
            <a:ext cx="5334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dirty="0" smtClean="0"/>
              <a:t>λ</a:t>
            </a:r>
            <a:r>
              <a:rPr lang="en-CA" baseline="-25000" dirty="0" smtClean="0"/>
              <a:t>1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7162800" y="6067700"/>
            <a:ext cx="5334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dirty="0" smtClean="0"/>
              <a:t>λ</a:t>
            </a:r>
            <a:r>
              <a:rPr lang="en-CA" baseline="-25000" dirty="0" smtClean="0"/>
              <a:t>2</a:t>
            </a:r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5170714" y="6067700"/>
            <a:ext cx="5334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l-GR" dirty="0" smtClean="0"/>
              <a:t>λ</a:t>
            </a:r>
            <a:r>
              <a:rPr lang="en-CA" baseline="-25000" dirty="0"/>
              <a:t>o</a:t>
            </a:r>
            <a:endParaRPr lang="en-CA" baseline="-25000" dirty="0" smtClean="0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4114800" y="5257800"/>
            <a:ext cx="5334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 smtClean="0"/>
              <a:t>D</a:t>
            </a:r>
            <a:endParaRPr lang="en-CA" baseline="-25000" dirty="0" smtClean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-38101" y="5257800"/>
            <a:ext cx="5334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 smtClean="0"/>
              <a:t>C</a:t>
            </a:r>
            <a:endParaRPr lang="en-CA" baseline="-25000" dirty="0" smtClean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5779632" y="3348439"/>
                <a:ext cx="1334181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CA" sz="3200" i="1">
                        <a:latin typeface="Cambria Math"/>
                      </a:rPr>
                      <m:t>𝑣</m:t>
                    </m:r>
                    <m:r>
                      <a:rPr lang="en-CA" sz="3200" i="1">
                        <a:latin typeface="Cambria Math"/>
                      </a:rPr>
                      <m:t>=</m:t>
                    </m:r>
                    <m:r>
                      <a:rPr lang="en-CA" sz="3200" i="1">
                        <a:latin typeface="Cambria Math"/>
                        <a:ea typeface="Cambria Math"/>
                      </a:rPr>
                      <m:t>𝜆</m:t>
                    </m:r>
                  </m:oMath>
                </a14:m>
                <a:r>
                  <a:rPr lang="en-CA" sz="3200" dirty="0"/>
                  <a:t>f</a:t>
                </a: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9632" y="3348439"/>
                <a:ext cx="1334181" cy="584775"/>
              </a:xfrm>
              <a:prstGeom prst="rect">
                <a:avLst/>
              </a:prstGeom>
              <a:blipFill rotWithShape="1">
                <a:blip r:embed="rId5"/>
                <a:stretch>
                  <a:fillRect t="-12500" r="-8219" b="-34375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Arrow Connector 13"/>
          <p:cNvCxnSpPr/>
          <p:nvPr/>
        </p:nvCxnSpPr>
        <p:spPr>
          <a:xfrm>
            <a:off x="6858000" y="3839145"/>
            <a:ext cx="0" cy="30043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6705600" y="3821302"/>
            <a:ext cx="0" cy="3048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5714999" y="3246109"/>
            <a:ext cx="1524000" cy="962301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3037114" y="2057400"/>
            <a:ext cx="1981200" cy="579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800" b="1" dirty="0" smtClean="0">
                <a:solidFill>
                  <a:srgbClr val="FF0000"/>
                </a:solidFill>
              </a:rPr>
              <a:t>Lengthened</a:t>
            </a:r>
            <a:endParaRPr lang="en-CA" sz="2800" dirty="0" smtClean="0">
              <a:solidFill>
                <a:srgbClr val="FF0000"/>
              </a:solidFill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2743200" y="2925202"/>
            <a:ext cx="1981200" cy="579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sz="2800" b="1" dirty="0" smtClean="0">
                <a:solidFill>
                  <a:srgbClr val="FF0000"/>
                </a:solidFill>
              </a:rPr>
              <a:t>Decreases</a:t>
            </a:r>
            <a:endParaRPr lang="en-CA" sz="28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699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" grpId="0" animBg="1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Question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2286000"/>
          </a:xfrm>
        </p:spPr>
        <p:txBody>
          <a:bodyPr/>
          <a:lstStyle/>
          <a:p>
            <a:pPr marL="0" indent="0">
              <a:buNone/>
            </a:pPr>
            <a:r>
              <a:rPr lang="en-CA" dirty="0" smtClean="0"/>
              <a:t>Find the wavelength of Mr. Schaubs 6.3 kHz Piezo buzzer when he isn’t swinging it around assuming the sound travels through air with a speed of 343 m/s at 20°C.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06746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4457700" y="3106057"/>
            <a:ext cx="4495800" cy="121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CA" dirty="0" smtClean="0"/>
              <a:t>Sound level is measured in decibels (</a:t>
            </a:r>
            <a:r>
              <a:rPr lang="en-CA" dirty="0" err="1" smtClean="0"/>
              <a:t>db</a:t>
            </a:r>
            <a:r>
              <a:rPr lang="en-CA" dirty="0" smtClean="0"/>
              <a:t>)</a:t>
            </a:r>
          </a:p>
        </p:txBody>
      </p:sp>
      <p:pic>
        <p:nvPicPr>
          <p:cNvPr id="9218" name="Picture 2" descr="C:\Users\cschaub\Desktop\SFU PDP\Sir Winston Churchill Secondary\Waves\Sound\dbSca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" y="685800"/>
            <a:ext cx="4178300" cy="604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4267200" y="2514600"/>
            <a:ext cx="487680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CA" dirty="0" smtClean="0">
                <a:solidFill>
                  <a:srgbClr val="FF0000"/>
                </a:solidFill>
              </a:rPr>
              <a:t>How do we measure sound?</a:t>
            </a:r>
          </a:p>
        </p:txBody>
      </p:sp>
    </p:spTree>
    <p:extLst>
      <p:ext uri="{BB962C8B-B14F-4D97-AF65-F5344CB8AC3E}">
        <p14:creationId xmlns:p14="http://schemas.microsoft.com/office/powerpoint/2010/main" val="82379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Next </a:t>
            </a:r>
            <a:r>
              <a:rPr lang="en-CA" dirty="0" smtClean="0"/>
              <a:t>Class: The sound of music </a:t>
            </a:r>
            <a:r>
              <a:rPr lang="en-CA" dirty="0" smtClean="0">
                <a:sym typeface="Wingdings" panose="05000000000000000000" pitchFamily="2" charset="2"/>
              </a:rPr>
              <a:t></a:t>
            </a:r>
            <a:endParaRPr lang="en-CA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0" y="3810000"/>
            <a:ext cx="9144000" cy="2971800"/>
          </a:xfrm>
        </p:spPr>
        <p:txBody>
          <a:bodyPr>
            <a:normAutofit/>
          </a:bodyPr>
          <a:lstStyle/>
          <a:p>
            <a:r>
              <a:rPr lang="en-CA" dirty="0" smtClean="0"/>
              <a:t>Homework: p309 Q1 – 4 </a:t>
            </a:r>
          </a:p>
          <a:p>
            <a:r>
              <a:rPr lang="en-CA" dirty="0" smtClean="0"/>
              <a:t>P326 Problems 1-11 </a:t>
            </a:r>
            <a:r>
              <a:rPr lang="en-CA" dirty="0" smtClean="0"/>
              <a:t>Odd</a:t>
            </a:r>
          </a:p>
          <a:p>
            <a:r>
              <a:rPr lang="en-CA" dirty="0" smtClean="0"/>
              <a:t>Concept review 1.2 &amp; 1.3</a:t>
            </a:r>
          </a:p>
        </p:txBody>
      </p:sp>
    </p:spTree>
    <p:extLst>
      <p:ext uri="{BB962C8B-B14F-4D97-AF65-F5344CB8AC3E}">
        <p14:creationId xmlns:p14="http://schemas.microsoft.com/office/powerpoint/2010/main" val="386969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574" y="152400"/>
            <a:ext cx="4847354" cy="1143000"/>
          </a:xfrm>
        </p:spPr>
        <p:txBody>
          <a:bodyPr/>
          <a:lstStyle/>
          <a:p>
            <a:r>
              <a:rPr lang="en-CA" b="1" dirty="0" smtClean="0"/>
              <a:t>Chapter 15: SOUND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4953000" cy="5181600"/>
          </a:xfrm>
        </p:spPr>
        <p:txBody>
          <a:bodyPr>
            <a:normAutofit fontScale="92500" lnSpcReduction="10000"/>
          </a:bodyPr>
          <a:lstStyle/>
          <a:p>
            <a:r>
              <a:rPr lang="en-CA" dirty="0" smtClean="0"/>
              <a:t>Ultrasound</a:t>
            </a:r>
          </a:p>
          <a:p>
            <a:r>
              <a:rPr lang="en-CA" dirty="0" smtClean="0"/>
              <a:t>Echolocation</a:t>
            </a:r>
          </a:p>
          <a:p>
            <a:r>
              <a:rPr lang="en-CA" dirty="0" smtClean="0"/>
              <a:t>Levitation</a:t>
            </a:r>
          </a:p>
          <a:p>
            <a:r>
              <a:rPr lang="en-CA" dirty="0" smtClean="0"/>
              <a:t>Noise cancelation</a:t>
            </a:r>
          </a:p>
          <a:p>
            <a:r>
              <a:rPr lang="en-CA" dirty="0" smtClean="0"/>
              <a:t>Stabilizing brain waves</a:t>
            </a:r>
          </a:p>
          <a:p>
            <a:r>
              <a:rPr lang="en-CA" dirty="0" smtClean="0"/>
              <a:t>Revealing natural geometry</a:t>
            </a:r>
          </a:p>
          <a:p>
            <a:r>
              <a:rPr lang="en-CA" dirty="0" smtClean="0"/>
              <a:t>Growing food</a:t>
            </a:r>
          </a:p>
          <a:p>
            <a:r>
              <a:rPr lang="en-CA" dirty="0" smtClean="0"/>
              <a:t>Healing Wounds</a:t>
            </a:r>
          </a:p>
          <a:p>
            <a:r>
              <a:rPr lang="en-CA" dirty="0" smtClean="0"/>
              <a:t>Boiling water</a:t>
            </a:r>
          </a:p>
          <a:p>
            <a:r>
              <a:rPr lang="en-CA" dirty="0" smtClean="0"/>
              <a:t>Curing Cancer</a:t>
            </a:r>
          </a:p>
          <a:p>
            <a:endParaRPr lang="en-CA" dirty="0"/>
          </a:p>
        </p:txBody>
      </p:sp>
      <p:pic>
        <p:nvPicPr>
          <p:cNvPr id="2052" name="Picture 4" descr="C:\Users\cschaub\Desktop\SFU PDP\Sir Winston Churchill Secondary\Waves\Sound\1415991375Untitled_1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903" y="4633091"/>
            <a:ext cx="5020235" cy="213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cschaub\Desktop\SFU PDP\Sir Winston Churchill Secondary\Waves\Sound\ezXEuLh-83Kq82wptNEe_108211710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927" y="457200"/>
            <a:ext cx="4029635" cy="22646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cschaub\Desktop\SFU PDP\Midterm\FINAL REPORT\Delfinekko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721" y="2895600"/>
            <a:ext cx="3810000" cy="146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7455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Properties of Sound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306286"/>
            <a:ext cx="3505200" cy="4525963"/>
          </a:xfrm>
        </p:spPr>
        <p:txBody>
          <a:bodyPr/>
          <a:lstStyle/>
          <a:p>
            <a:r>
              <a:rPr lang="en-CA" dirty="0" smtClean="0"/>
              <a:t>Type of wave?</a:t>
            </a:r>
            <a:endParaRPr lang="en-CA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343400" y="1295400"/>
            <a:ext cx="3505200" cy="51190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CA" dirty="0" smtClean="0">
                <a:solidFill>
                  <a:srgbClr val="FF0000"/>
                </a:solidFill>
              </a:rPr>
              <a:t>Longitudinal</a:t>
            </a:r>
          </a:p>
        </p:txBody>
      </p:sp>
      <p:pic>
        <p:nvPicPr>
          <p:cNvPr id="5" name="Picture 3" descr="C:\Users\cschaub\Desktop\SFU PDP\Sir Winston Churchill Secondary\Waves\Sound\7ihsGHx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981200"/>
            <a:ext cx="8572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cschaub\Desktop\SFU PDP\Sir Winston Churchill Secondary\Waves\Seismics\tuning fork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9012" y="5715000"/>
            <a:ext cx="2085975" cy="97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285750" y="4648200"/>
            <a:ext cx="8705849" cy="126818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CA" dirty="0" smtClean="0"/>
              <a:t>Sound waves have areas of high pressure (compression) and areas of low pressure (rarefaction).</a:t>
            </a:r>
          </a:p>
        </p:txBody>
      </p:sp>
    </p:spTree>
    <p:extLst>
      <p:ext uri="{BB962C8B-B14F-4D97-AF65-F5344CB8AC3E}">
        <p14:creationId xmlns:p14="http://schemas.microsoft.com/office/powerpoint/2010/main" val="2354541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Properties of Sound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33600"/>
            <a:ext cx="3505200" cy="4525963"/>
          </a:xfrm>
        </p:spPr>
        <p:txBody>
          <a:bodyPr>
            <a:normAutofit lnSpcReduction="10000"/>
          </a:bodyPr>
          <a:lstStyle/>
          <a:p>
            <a:r>
              <a:rPr lang="en-CA" dirty="0" smtClean="0"/>
              <a:t>Velocity?</a:t>
            </a:r>
          </a:p>
          <a:p>
            <a:r>
              <a:rPr lang="en-CA" dirty="0" smtClean="0"/>
              <a:t>Frequency?</a:t>
            </a:r>
          </a:p>
          <a:p>
            <a:r>
              <a:rPr lang="en-CA" dirty="0" smtClean="0"/>
              <a:t>Wavelength?</a:t>
            </a:r>
          </a:p>
          <a:p>
            <a:r>
              <a:rPr lang="en-CA" dirty="0" smtClean="0"/>
              <a:t>Amplitude?</a:t>
            </a:r>
          </a:p>
          <a:p>
            <a:r>
              <a:rPr lang="en-CA" dirty="0" smtClean="0"/>
              <a:t>Reflection?</a:t>
            </a:r>
          </a:p>
          <a:p>
            <a:r>
              <a:rPr lang="en-CA" dirty="0" smtClean="0"/>
              <a:t>Refraction?</a:t>
            </a:r>
          </a:p>
          <a:p>
            <a:r>
              <a:rPr lang="en-CA" dirty="0" smtClean="0"/>
              <a:t>Interference?</a:t>
            </a:r>
          </a:p>
          <a:p>
            <a:r>
              <a:rPr lang="en-CA" dirty="0" smtClean="0"/>
              <a:t>Diffraction?</a:t>
            </a:r>
          </a:p>
          <a:p>
            <a:endParaRPr lang="en-CA" dirty="0" smtClean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174171" y="1371600"/>
            <a:ext cx="8839199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 smtClean="0">
                <a:solidFill>
                  <a:srgbClr val="FF0000"/>
                </a:solidFill>
              </a:rPr>
              <a:t>Which of the below are characteristics of sound?</a:t>
            </a: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3526970" y="2133598"/>
            <a:ext cx="1066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 smtClean="0">
                <a:solidFill>
                  <a:srgbClr val="FF0000"/>
                </a:solidFill>
              </a:rPr>
              <a:t>YES</a:t>
            </a:r>
            <a:endParaRPr lang="en-CA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CA" dirty="0" smtClean="0">
                <a:solidFill>
                  <a:srgbClr val="FF0000"/>
                </a:solidFill>
              </a:rPr>
              <a:t>YES</a:t>
            </a:r>
          </a:p>
          <a:p>
            <a:pPr marL="0" indent="0">
              <a:buNone/>
            </a:pPr>
            <a:r>
              <a:rPr lang="en-CA" dirty="0" smtClean="0">
                <a:solidFill>
                  <a:srgbClr val="FF0000"/>
                </a:solidFill>
              </a:rPr>
              <a:t>YES</a:t>
            </a:r>
          </a:p>
          <a:p>
            <a:pPr marL="0" indent="0">
              <a:buNone/>
            </a:pPr>
            <a:r>
              <a:rPr lang="en-CA" dirty="0" smtClean="0">
                <a:solidFill>
                  <a:srgbClr val="FF0000"/>
                </a:solidFill>
              </a:rPr>
              <a:t>YES</a:t>
            </a:r>
          </a:p>
          <a:p>
            <a:pPr marL="0" indent="0">
              <a:buNone/>
            </a:pPr>
            <a:r>
              <a:rPr lang="en-CA" dirty="0" smtClean="0">
                <a:solidFill>
                  <a:srgbClr val="FF0000"/>
                </a:solidFill>
              </a:rPr>
              <a:t>YES</a:t>
            </a:r>
          </a:p>
          <a:p>
            <a:pPr marL="0" indent="0">
              <a:buNone/>
            </a:pPr>
            <a:r>
              <a:rPr lang="en-CA" dirty="0" smtClean="0">
                <a:solidFill>
                  <a:srgbClr val="FF0000"/>
                </a:solidFill>
              </a:rPr>
              <a:t>YES</a:t>
            </a:r>
          </a:p>
          <a:p>
            <a:pPr marL="0" indent="0">
              <a:buNone/>
            </a:pPr>
            <a:r>
              <a:rPr lang="en-CA" dirty="0" smtClean="0">
                <a:solidFill>
                  <a:srgbClr val="FF0000"/>
                </a:solidFill>
              </a:rPr>
              <a:t>YES</a:t>
            </a:r>
          </a:p>
          <a:p>
            <a:pPr marL="0" indent="0">
              <a:buNone/>
            </a:pPr>
            <a:r>
              <a:rPr lang="en-CA" dirty="0" smtClean="0">
                <a:solidFill>
                  <a:srgbClr val="FF0000"/>
                </a:solidFill>
              </a:rPr>
              <a:t>YES</a:t>
            </a:r>
          </a:p>
        </p:txBody>
      </p:sp>
      <p:pic>
        <p:nvPicPr>
          <p:cNvPr id="4098" name="Picture 2" descr="C:\Users\cschaub\Desktop\SFU PDP\Sir Winston Churchill Secondary\Waves\Sound\986aa36e7d7ef78d05b645b6c1abc76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570" y="2895600"/>
            <a:ext cx="4495800" cy="2528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0775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Properties of Sound</a:t>
            </a:r>
            <a:endParaRPr lang="en-CA" dirty="0"/>
          </a:p>
        </p:txBody>
      </p:sp>
      <p:pic>
        <p:nvPicPr>
          <p:cNvPr id="5123" name="Picture 3" descr="C:\Users\cschaub\Desktop\SFU PDP\Sir Winston Churchill Secondary\Waves\Sound\longipatm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676400"/>
            <a:ext cx="466725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195942" y="1905000"/>
            <a:ext cx="4093029" cy="121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 smtClean="0"/>
              <a:t>What is the wavelength of a longitudinal wave?</a:t>
            </a:r>
          </a:p>
        </p:txBody>
      </p:sp>
      <p:sp>
        <p:nvSpPr>
          <p:cNvPr id="4" name="Rectangle 3"/>
          <p:cNvSpPr/>
          <p:nvPr/>
        </p:nvSpPr>
        <p:spPr>
          <a:xfrm>
            <a:off x="4419600" y="3124200"/>
            <a:ext cx="4191000" cy="213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3468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Properties of Sound</a:t>
            </a:r>
            <a:endParaRPr lang="en-CA" dirty="0"/>
          </a:p>
        </p:txBody>
      </p:sp>
      <p:pic>
        <p:nvPicPr>
          <p:cNvPr id="5123" name="Picture 3" descr="C:\Users\cschaub\Desktop\SFU PDP\Sir Winston Churchill Secondary\Waves\Sound\longipatm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676400"/>
            <a:ext cx="466725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195942" y="1905000"/>
            <a:ext cx="4093029" cy="121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 smtClean="0"/>
              <a:t>What is the wavelength of a longitudinal wave?</a:t>
            </a:r>
          </a:p>
        </p:txBody>
      </p:sp>
      <p:sp>
        <p:nvSpPr>
          <p:cNvPr id="4" name="Rectangle 3"/>
          <p:cNvSpPr/>
          <p:nvPr/>
        </p:nvSpPr>
        <p:spPr>
          <a:xfrm>
            <a:off x="4419600" y="3810000"/>
            <a:ext cx="4191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6447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Properties of Sound</a:t>
            </a:r>
            <a:endParaRPr lang="en-CA" dirty="0"/>
          </a:p>
        </p:txBody>
      </p:sp>
      <p:pic>
        <p:nvPicPr>
          <p:cNvPr id="5123" name="Picture 3" descr="C:\Users\cschaub\Desktop\SFU PDP\Sir Winston Churchill Secondary\Waves\Sound\longipatm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676400"/>
            <a:ext cx="466725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195942" y="1905000"/>
            <a:ext cx="4093029" cy="121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 smtClean="0"/>
              <a:t>What is the wavelength of a longitudinal wave?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5942" y="3733800"/>
            <a:ext cx="4093029" cy="121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 smtClean="0"/>
              <a:t>What is the frequency of a longitudinal wave?</a:t>
            </a:r>
          </a:p>
        </p:txBody>
      </p:sp>
      <p:sp>
        <p:nvSpPr>
          <p:cNvPr id="4" name="Rectangle 3"/>
          <p:cNvSpPr/>
          <p:nvPr/>
        </p:nvSpPr>
        <p:spPr>
          <a:xfrm>
            <a:off x="4419600" y="3810000"/>
            <a:ext cx="41910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2338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Properties of Sound</a:t>
            </a:r>
            <a:endParaRPr lang="en-CA" dirty="0"/>
          </a:p>
        </p:txBody>
      </p:sp>
      <p:pic>
        <p:nvPicPr>
          <p:cNvPr id="5123" name="Picture 3" descr="C:\Users\cschaub\Desktop\SFU PDP\Sir Winston Churchill Secondary\Waves\Sound\longipatm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1676400"/>
            <a:ext cx="466725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195941" y="1814189"/>
            <a:ext cx="4093029" cy="121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 smtClean="0"/>
              <a:t>What is the wavelength of a longitudinal wave?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5941" y="3472540"/>
            <a:ext cx="4093029" cy="121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 smtClean="0"/>
              <a:t>What is the frequency of a sound wave?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95941" y="5301343"/>
            <a:ext cx="4093029" cy="121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 smtClean="0"/>
              <a:t>What is the amplitude of a sound wave?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4114800" y="5301341"/>
            <a:ext cx="5029200" cy="155665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 smtClean="0"/>
              <a:t>The pressure </a:t>
            </a:r>
            <a:r>
              <a:rPr lang="en-CA" dirty="0" smtClean="0"/>
              <a:t>variation of </a:t>
            </a:r>
            <a:r>
              <a:rPr lang="en-CA" dirty="0" smtClean="0"/>
              <a:t>the air </a:t>
            </a:r>
            <a:r>
              <a:rPr lang="en-CA" dirty="0" smtClean="0"/>
              <a:t>as it oscillates </a:t>
            </a:r>
            <a:r>
              <a:rPr lang="en-CA" dirty="0" smtClean="0"/>
              <a:t>about an average air pressure value. </a:t>
            </a:r>
          </a:p>
        </p:txBody>
      </p:sp>
    </p:spTree>
    <p:extLst>
      <p:ext uri="{BB962C8B-B14F-4D97-AF65-F5344CB8AC3E}">
        <p14:creationId xmlns:p14="http://schemas.microsoft.com/office/powerpoint/2010/main" val="1539815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771"/>
            <a:ext cx="8229600" cy="1143000"/>
          </a:xfrm>
        </p:spPr>
        <p:txBody>
          <a:bodyPr/>
          <a:lstStyle/>
          <a:p>
            <a:r>
              <a:rPr lang="en-CA" dirty="0" smtClean="0"/>
              <a:t>Pitch and Loudness</a:t>
            </a:r>
            <a:endParaRPr lang="en-CA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06828" y="1143000"/>
            <a:ext cx="1088572" cy="609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 smtClean="0"/>
              <a:t>Pitch: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219200" y="1143000"/>
            <a:ext cx="6455229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 smtClean="0"/>
              <a:t>The frequency of the wave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206828" y="1752600"/>
            <a:ext cx="2002972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 smtClean="0"/>
              <a:t>Loudness: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1981200" y="1752600"/>
            <a:ext cx="70104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CA" dirty="0" smtClean="0"/>
              <a:t>Amplitude of the pressure variation wave</a:t>
            </a:r>
          </a:p>
        </p:txBody>
      </p:sp>
      <p:pic>
        <p:nvPicPr>
          <p:cNvPr id="15" name="Picture 3" descr="C:\Users\cschaub\Desktop\SFU PDP\Sir Winston Churchill Secondary\Waves\Sound\longipatm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189" y="2743200"/>
            <a:ext cx="466725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58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473</TotalTime>
  <Words>514</Words>
  <Application>Microsoft Office PowerPoint</Application>
  <PresentationFormat>On-screen Show (4:3)</PresentationFormat>
  <Paragraphs>98</Paragraphs>
  <Slides>16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Cambria Math</vt:lpstr>
      <vt:lpstr>Wingdings</vt:lpstr>
      <vt:lpstr>Office Theme</vt:lpstr>
      <vt:lpstr>PowerPoint Presentation</vt:lpstr>
      <vt:lpstr>Chapter 15: SOUND</vt:lpstr>
      <vt:lpstr>Properties of Sound</vt:lpstr>
      <vt:lpstr>Properties of Sound</vt:lpstr>
      <vt:lpstr>Properties of Sound</vt:lpstr>
      <vt:lpstr>Properties of Sound</vt:lpstr>
      <vt:lpstr>Properties of Sound</vt:lpstr>
      <vt:lpstr>Properties of Sound</vt:lpstr>
      <vt:lpstr>Pitch and Loudness</vt:lpstr>
      <vt:lpstr>Properties of Sound</vt:lpstr>
      <vt:lpstr>Properties of Sound</vt:lpstr>
      <vt:lpstr>Doppler Shift (Towards detector)</vt:lpstr>
      <vt:lpstr>Doppler Shift (Away from detector)</vt:lpstr>
      <vt:lpstr>Question</vt:lpstr>
      <vt:lpstr>PowerPoint Presentation</vt:lpstr>
      <vt:lpstr>Next Class: The sound of music 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cschaub</dc:creator>
  <cp:lastModifiedBy>Christoph Schaub</cp:lastModifiedBy>
  <cp:revision>32</cp:revision>
  <dcterms:created xsi:type="dcterms:W3CDTF">2006-08-16T00:00:00Z</dcterms:created>
  <dcterms:modified xsi:type="dcterms:W3CDTF">2017-04-05T18:36:05Z</dcterms:modified>
</cp:coreProperties>
</file>